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3"/>
  </p:notesMasterIdLst>
  <p:sldIdLst>
    <p:sldId id="266" r:id="rId2"/>
    <p:sldId id="284" r:id="rId3"/>
    <p:sldId id="285" r:id="rId4"/>
    <p:sldId id="286" r:id="rId5"/>
    <p:sldId id="287" r:id="rId6"/>
    <p:sldId id="288" r:id="rId7"/>
    <p:sldId id="289" r:id="rId8"/>
    <p:sldId id="290" r:id="rId9"/>
    <p:sldId id="291" r:id="rId10"/>
    <p:sldId id="292"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Questions About the Data</a:t>
            </a:r>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
        <p:nvSpPr>
          <p:cNvPr id="2" name="TextBox 1"/>
          <p:cNvSpPr txBox="1"/>
          <p:nvPr/>
        </p:nvSpPr>
        <p:spPr>
          <a:xfrm>
            <a:off x="6858000" y="5181600"/>
            <a:ext cx="5181600" cy="646331"/>
          </a:xfrm>
          <a:prstGeom prst="rect">
            <a:avLst/>
          </a:prstGeom>
          <a:noFill/>
        </p:spPr>
        <p:txBody>
          <a:bodyPr wrap="square" rtlCol="0">
            <a:spAutoFit/>
          </a:bodyPr>
          <a:lstStyle/>
          <a:p>
            <a:r>
              <a:rPr lang="en-US" dirty="0" smtClean="0"/>
              <a:t>Largely adapted from Machine Learning Engineering</a:t>
            </a:r>
          </a:p>
          <a:p>
            <a:r>
              <a:rPr lang="en-US" dirty="0" smtClean="0"/>
              <a:t>By </a:t>
            </a:r>
            <a:r>
              <a:rPr lang="en-US" dirty="0" err="1" smtClean="0"/>
              <a:t>Andriy</a:t>
            </a:r>
            <a:r>
              <a:rPr lang="en-US" dirty="0" smtClean="0"/>
              <a:t> </a:t>
            </a:r>
            <a:r>
              <a:rPr lang="en-US" dirty="0" err="1" smtClean="0"/>
              <a:t>Burkov</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 the Data Reliable</a:t>
            </a:r>
            <a:r>
              <a:rPr lang="en-IN" dirty="0" smtClean="0"/>
              <a:t>?(4)</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A feedback loop is a property in the system design when the data used to train the model is obtained using the model itself</a:t>
            </a:r>
          </a:p>
          <a:p>
            <a:endParaRPr lang="en-US" dirty="0"/>
          </a:p>
          <a:p>
            <a:r>
              <a:rPr lang="en-US" dirty="0"/>
              <a:t>Imagine that working on a problem of predicting whether a specific user of a website will like the content</a:t>
            </a:r>
          </a:p>
          <a:p>
            <a:pPr lvl="1">
              <a:buFont typeface="Courier New" panose="02070309020205020404" pitchFamily="49" charset="0"/>
              <a:buChar char="o"/>
            </a:pPr>
            <a:r>
              <a:rPr lang="en-US" dirty="0" smtClean="0"/>
              <a:t>only </a:t>
            </a:r>
            <a:r>
              <a:rPr lang="en-US" dirty="0"/>
              <a:t>have indirect labels – clicks</a:t>
            </a:r>
          </a:p>
          <a:p>
            <a:endParaRPr lang="en-US" dirty="0"/>
          </a:p>
          <a:p>
            <a:r>
              <a:rPr lang="en-US" dirty="0"/>
              <a:t>If the model is already deployed on the website and the users click on links recommended by the model</a:t>
            </a:r>
          </a:p>
          <a:p>
            <a:pPr lvl="1">
              <a:buFont typeface="Courier New" panose="02070309020205020404" pitchFamily="49" charset="0"/>
              <a:buChar char="o"/>
            </a:pPr>
            <a:r>
              <a:rPr lang="en-US" dirty="0"/>
              <a:t>means that the new data indirectly reflects not only the interest of users to the content, but also how intensively the model recommended that content</a:t>
            </a:r>
          </a:p>
          <a:p>
            <a:endParaRPr lang="en-US" dirty="0"/>
          </a:p>
          <a:p>
            <a:r>
              <a:rPr lang="en-US" dirty="0"/>
              <a:t>If the model decided that a specific link is important enough to recommend to many users, </a:t>
            </a:r>
          </a:p>
          <a:p>
            <a:pPr lvl="1">
              <a:buFont typeface="Courier New" panose="02070309020205020404" pitchFamily="49" charset="0"/>
              <a:buChar char="o"/>
            </a:pPr>
            <a:r>
              <a:rPr lang="en-US" dirty="0"/>
              <a:t>more users would likely click on that link, especially if the recommendation was made repeatedly during several days or weeks</a:t>
            </a:r>
            <a:endParaRPr lang="en-IN" dirty="0"/>
          </a:p>
        </p:txBody>
      </p:sp>
      <p:sp>
        <p:nvSpPr>
          <p:cNvPr id="4" name="Text Placeholder 3"/>
          <p:cNvSpPr>
            <a:spLocks noGrp="1"/>
          </p:cNvSpPr>
          <p:nvPr>
            <p:ph type="body" sz="quarter" idx="14"/>
          </p:nvPr>
        </p:nvSpPr>
        <p:spPr/>
        <p:txBody>
          <a:bodyPr/>
          <a:lstStyle/>
          <a:p>
            <a:r>
              <a:rPr lang="en-IN" dirty="0"/>
              <a:t>F</a:t>
            </a:r>
            <a:r>
              <a:rPr lang="en-IN" dirty="0" smtClean="0"/>
              <a:t>eedback </a:t>
            </a:r>
            <a:r>
              <a:rPr lang="en-IN" dirty="0"/>
              <a:t>loops</a:t>
            </a:r>
            <a:endParaRPr lang="en-IN" dirty="0"/>
          </a:p>
        </p:txBody>
      </p:sp>
    </p:spTree>
    <p:extLst>
      <p:ext uri="{BB962C8B-B14F-4D97-AF65-F5344CB8AC3E}">
        <p14:creationId xmlns:p14="http://schemas.microsoft.com/office/powerpoint/2010/main" val="718521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Need</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The data available to the analyst is </a:t>
            </a:r>
            <a:endParaRPr lang="en-US" dirty="0" smtClean="0"/>
          </a:p>
          <a:p>
            <a:pPr lvl="1">
              <a:buFont typeface="Courier New" panose="02070309020205020404" pitchFamily="49" charset="0"/>
              <a:buChar char="o"/>
            </a:pPr>
            <a:r>
              <a:rPr lang="en-US" dirty="0" smtClean="0"/>
              <a:t>not </a:t>
            </a:r>
            <a:r>
              <a:rPr lang="en-US" dirty="0"/>
              <a:t>always “</a:t>
            </a:r>
            <a:r>
              <a:rPr lang="en-US" dirty="0">
                <a:solidFill>
                  <a:srgbClr val="FF0000"/>
                </a:solidFill>
              </a:rPr>
              <a:t>right</a:t>
            </a:r>
            <a:r>
              <a:rPr lang="en-US" dirty="0"/>
              <a:t>” </a:t>
            </a:r>
          </a:p>
          <a:p>
            <a:pPr lvl="1">
              <a:buFont typeface="Courier New" panose="02070309020205020404" pitchFamily="49" charset="0"/>
              <a:buChar char="o"/>
            </a:pPr>
            <a:r>
              <a:rPr lang="en-US" dirty="0" smtClean="0"/>
              <a:t>not </a:t>
            </a:r>
            <a:r>
              <a:rPr lang="en-US" dirty="0"/>
              <a:t>always in a </a:t>
            </a:r>
            <a:r>
              <a:rPr lang="en-US" dirty="0">
                <a:solidFill>
                  <a:srgbClr val="FF0000"/>
                </a:solidFill>
              </a:rPr>
              <a:t>form</a:t>
            </a:r>
            <a:r>
              <a:rPr lang="en-US" dirty="0"/>
              <a:t> that </a:t>
            </a:r>
            <a:r>
              <a:rPr lang="en-US" dirty="0" smtClean="0"/>
              <a:t>a machine </a:t>
            </a:r>
            <a:r>
              <a:rPr lang="en-US" dirty="0"/>
              <a:t>learning </a:t>
            </a:r>
            <a:r>
              <a:rPr lang="en-US" dirty="0">
                <a:solidFill>
                  <a:srgbClr val="FF0000"/>
                </a:solidFill>
              </a:rPr>
              <a:t>algorithm</a:t>
            </a:r>
            <a:r>
              <a:rPr lang="en-US" dirty="0"/>
              <a:t> can </a:t>
            </a:r>
            <a:r>
              <a:rPr lang="en-US" dirty="0" smtClean="0"/>
              <a:t>use</a:t>
            </a:r>
            <a:endParaRPr lang="en-US" dirty="0"/>
          </a:p>
          <a:p>
            <a:endParaRPr lang="en-US" dirty="0" smtClean="0"/>
          </a:p>
          <a:p>
            <a:r>
              <a:rPr lang="en-US" dirty="0" smtClean="0"/>
              <a:t>Discuss</a:t>
            </a:r>
            <a:endParaRPr lang="en-US" dirty="0"/>
          </a:p>
          <a:p>
            <a:pPr lvl="1">
              <a:buFont typeface="Courier New" panose="02070309020205020404" pitchFamily="49" charset="0"/>
              <a:buChar char="o"/>
            </a:pPr>
            <a:r>
              <a:rPr lang="en-US" dirty="0" smtClean="0"/>
              <a:t>the </a:t>
            </a:r>
            <a:r>
              <a:rPr lang="en-US" dirty="0"/>
              <a:t>properties of good quality </a:t>
            </a:r>
            <a:r>
              <a:rPr lang="en-US" dirty="0" smtClean="0"/>
              <a:t>data,</a:t>
            </a:r>
          </a:p>
          <a:p>
            <a:pPr lvl="1">
              <a:buFont typeface="Courier New" panose="02070309020205020404" pitchFamily="49" charset="0"/>
              <a:buChar char="o"/>
            </a:pPr>
            <a:r>
              <a:rPr lang="en-US" dirty="0" smtClean="0"/>
              <a:t>typical </a:t>
            </a:r>
            <a:r>
              <a:rPr lang="en-US" dirty="0"/>
              <a:t>problems a </a:t>
            </a:r>
            <a:r>
              <a:rPr lang="en-US" dirty="0" smtClean="0"/>
              <a:t>dataset can </a:t>
            </a:r>
            <a:r>
              <a:rPr lang="en-US" dirty="0" smtClean="0"/>
              <a:t>have</a:t>
            </a:r>
          </a:p>
          <a:p>
            <a:pPr lvl="1">
              <a:buFont typeface="Courier New" panose="02070309020205020404" pitchFamily="49" charset="0"/>
              <a:buChar char="o"/>
            </a:pPr>
            <a:endParaRPr lang="en-US" dirty="0"/>
          </a:p>
          <a:p>
            <a:pPr lvl="1">
              <a:buFont typeface="Courier New" panose="02070309020205020404" pitchFamily="49" charset="0"/>
              <a:buChar char="o"/>
            </a:pPr>
            <a:endParaRPr lang="en-US" dirty="0" smtClean="0"/>
          </a:p>
          <a:p>
            <a:r>
              <a:rPr lang="en-US" dirty="0" smtClean="0"/>
              <a:t>Questions about data </a:t>
            </a:r>
          </a:p>
          <a:p>
            <a:pPr lvl="1">
              <a:buFont typeface="Courier New" panose="02070309020205020404" pitchFamily="49" charset="0"/>
              <a:buChar char="o"/>
            </a:pPr>
            <a:r>
              <a:rPr lang="en-IN" dirty="0"/>
              <a:t> Is the Data Accessible</a:t>
            </a:r>
            <a:r>
              <a:rPr lang="en-IN" dirty="0" smtClean="0"/>
              <a:t>?</a:t>
            </a:r>
          </a:p>
          <a:p>
            <a:pPr lvl="1">
              <a:buFont typeface="Courier New" panose="02070309020205020404" pitchFamily="49" charset="0"/>
              <a:buChar char="o"/>
            </a:pPr>
            <a:r>
              <a:rPr lang="en-US" dirty="0"/>
              <a:t> Is the Data Sizeable?</a:t>
            </a:r>
          </a:p>
          <a:p>
            <a:pPr lvl="1">
              <a:buFont typeface="Courier New" panose="02070309020205020404" pitchFamily="49" charset="0"/>
              <a:buChar char="o"/>
            </a:pPr>
            <a:r>
              <a:rPr lang="en-US" dirty="0"/>
              <a:t> Is the Data Useable?</a:t>
            </a:r>
          </a:p>
          <a:p>
            <a:pPr lvl="1">
              <a:buFont typeface="Courier New" panose="02070309020205020404" pitchFamily="49" charset="0"/>
              <a:buChar char="o"/>
            </a:pPr>
            <a:r>
              <a:rPr lang="en-US" dirty="0"/>
              <a:t> Is the Data Understandable?</a:t>
            </a:r>
          </a:p>
          <a:p>
            <a:pPr lvl="1">
              <a:buFont typeface="Courier New" panose="02070309020205020404" pitchFamily="49" charset="0"/>
              <a:buChar char="o"/>
            </a:pPr>
            <a:r>
              <a:rPr lang="en-US" dirty="0"/>
              <a:t> Is the Data Reliable?</a:t>
            </a:r>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5029200" y="2743200"/>
            <a:ext cx="6238875" cy="2905125"/>
          </a:xfrm>
          <a:prstGeom prst="rect">
            <a:avLst/>
          </a:prstGeom>
        </p:spPr>
      </p:pic>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 the Data Accessible?</a:t>
            </a:r>
            <a:endParaRPr lang="en-IN" dirty="0"/>
          </a:p>
        </p:txBody>
      </p:sp>
      <p:sp>
        <p:nvSpPr>
          <p:cNvPr id="3" name="Text Placeholder 2"/>
          <p:cNvSpPr>
            <a:spLocks noGrp="1"/>
          </p:cNvSpPr>
          <p:nvPr>
            <p:ph type="body" sz="quarter" idx="13"/>
          </p:nvPr>
        </p:nvSpPr>
        <p:spPr>
          <a:xfrm>
            <a:off x="857739" y="1600201"/>
            <a:ext cx="10160000" cy="4648199"/>
          </a:xfrm>
        </p:spPr>
        <p:txBody>
          <a:bodyPr>
            <a:normAutofit fontScale="85000" lnSpcReduction="20000"/>
          </a:bodyPr>
          <a:lstStyle/>
          <a:p>
            <a:r>
              <a:rPr lang="en-US" dirty="0"/>
              <a:t>Does the data you need already exist? </a:t>
            </a:r>
          </a:p>
          <a:p>
            <a:pPr lvl="1">
              <a:buFont typeface="Courier New" panose="02070309020205020404" pitchFamily="49" charset="0"/>
              <a:buChar char="o"/>
            </a:pPr>
            <a:r>
              <a:rPr lang="en-US" dirty="0"/>
              <a:t>If yes, is it accessible (physically, contractually, ethically, or from a cost perspective)? </a:t>
            </a:r>
          </a:p>
          <a:p>
            <a:pPr lvl="1">
              <a:buFont typeface="Courier New" panose="02070309020205020404" pitchFamily="49" charset="0"/>
              <a:buChar char="o"/>
            </a:pPr>
            <a:r>
              <a:rPr lang="en-US" dirty="0"/>
              <a:t>If you are purchasing or re-using someone else’s data sources, have you considered how that data might be </a:t>
            </a:r>
            <a:endParaRPr lang="en-US" dirty="0" smtClean="0"/>
          </a:p>
          <a:p>
            <a:pPr marL="457200" lvl="1" indent="0">
              <a:buNone/>
            </a:pPr>
            <a:r>
              <a:rPr lang="en-US" dirty="0"/>
              <a:t> </a:t>
            </a:r>
            <a:r>
              <a:rPr lang="en-US" dirty="0" smtClean="0"/>
              <a:t>    used </a:t>
            </a:r>
            <a:r>
              <a:rPr lang="en-US" dirty="0"/>
              <a:t>or shared? </a:t>
            </a:r>
          </a:p>
          <a:p>
            <a:pPr lvl="1">
              <a:buFont typeface="Courier New" panose="02070309020205020404" pitchFamily="49" charset="0"/>
              <a:buChar char="o"/>
            </a:pPr>
            <a:r>
              <a:rPr lang="en-US" dirty="0"/>
              <a:t>Do you need to negotiate a new licensing agreement with the original supplier?</a:t>
            </a:r>
          </a:p>
          <a:p>
            <a:pPr lvl="1">
              <a:buFont typeface="Courier New" panose="02070309020205020404" pitchFamily="49" charset="0"/>
              <a:buChar char="o"/>
            </a:pPr>
            <a:endParaRPr lang="en-US" dirty="0"/>
          </a:p>
          <a:p>
            <a:r>
              <a:rPr lang="en-US" dirty="0"/>
              <a:t>If the data is accessible, is it protected by copyright or other legal norms? </a:t>
            </a:r>
          </a:p>
          <a:p>
            <a:pPr lvl="1">
              <a:buFont typeface="Courier New" panose="02070309020205020404" pitchFamily="49" charset="0"/>
              <a:buChar char="o"/>
            </a:pPr>
            <a:r>
              <a:rPr lang="en-US" dirty="0"/>
              <a:t>If so, have you established who owns the copyright in your data? </a:t>
            </a:r>
          </a:p>
          <a:p>
            <a:pPr lvl="1">
              <a:buFont typeface="Courier New" panose="02070309020205020404" pitchFamily="49" charset="0"/>
              <a:buChar char="o"/>
            </a:pPr>
            <a:r>
              <a:rPr lang="en-US" dirty="0"/>
              <a:t>Might there be joint copyright?</a:t>
            </a:r>
          </a:p>
          <a:p>
            <a:pPr lvl="1">
              <a:buFont typeface="Courier New" panose="02070309020205020404" pitchFamily="49" charset="0"/>
              <a:buChar char="o"/>
            </a:pPr>
            <a:r>
              <a:rPr lang="en-US" dirty="0"/>
              <a:t>Is the data sensitive (e.g., concerning your organization’s projects, clients, or partners, or it is classified by the </a:t>
            </a:r>
            <a:r>
              <a:rPr lang="en-US" dirty="0" smtClean="0"/>
              <a:t> </a:t>
            </a:r>
          </a:p>
          <a:p>
            <a:pPr marL="457200" lvl="1" indent="0">
              <a:buNone/>
            </a:pPr>
            <a:r>
              <a:rPr lang="en-US" dirty="0"/>
              <a:t> </a:t>
            </a:r>
            <a:r>
              <a:rPr lang="en-US" dirty="0" smtClean="0"/>
              <a:t>    government</a:t>
            </a:r>
            <a:r>
              <a:rPr lang="en-US" dirty="0"/>
              <a:t>), and are there any potential privacy issues? If so, have you</a:t>
            </a:r>
          </a:p>
          <a:p>
            <a:pPr lvl="1">
              <a:buFont typeface="Courier New" panose="02070309020205020404" pitchFamily="49" charset="0"/>
              <a:buChar char="o"/>
            </a:pPr>
            <a:r>
              <a:rPr lang="en-US" dirty="0"/>
              <a:t>discussed data sharing with the respondents from whom you collected the data? </a:t>
            </a:r>
          </a:p>
          <a:p>
            <a:pPr lvl="1">
              <a:buFont typeface="Courier New" panose="02070309020205020404" pitchFamily="49" charset="0"/>
              <a:buChar char="o"/>
            </a:pPr>
            <a:r>
              <a:rPr lang="en-US" dirty="0"/>
              <a:t>Can you preserve personal information for a long-term so that it can be used in the future?</a:t>
            </a:r>
          </a:p>
          <a:p>
            <a:pPr lvl="1">
              <a:buFont typeface="Courier New" panose="02070309020205020404" pitchFamily="49" charset="0"/>
              <a:buChar char="o"/>
            </a:pPr>
            <a:r>
              <a:rPr lang="en-US" dirty="0"/>
              <a:t>Do you need to share the data along with the model? If so, do you need to get written consent from owners or </a:t>
            </a:r>
            <a:endParaRPr lang="en-US" dirty="0" smtClean="0"/>
          </a:p>
          <a:p>
            <a:pPr marL="457200" lvl="1" indent="0">
              <a:buNone/>
            </a:pPr>
            <a:r>
              <a:rPr lang="en-US" dirty="0" err="1" smtClean="0"/>
              <a:t>srespondents</a:t>
            </a:r>
            <a:r>
              <a:rPr lang="en-US" dirty="0"/>
              <a:t>?</a:t>
            </a:r>
          </a:p>
          <a:p>
            <a:pPr lvl="1">
              <a:buFont typeface="Courier New" panose="02070309020205020404" pitchFamily="49" charset="0"/>
              <a:buChar char="o"/>
            </a:pPr>
            <a:r>
              <a:rPr lang="en-US" dirty="0"/>
              <a:t>Do you need to anonymize data?</a:t>
            </a:r>
          </a:p>
          <a:p>
            <a:endParaRPr lang="en-US" dirty="0"/>
          </a:p>
          <a:p>
            <a:endParaRPr lang="en-US" dirty="0"/>
          </a:p>
          <a:p>
            <a:r>
              <a:rPr lang="en-US" dirty="0"/>
              <a:t>Even if it’s physically possible to get the data you need, don’t work with it until all the above questions are resolved.</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937533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Is the Data Sizeable?</a:t>
            </a:r>
            <a:endParaRPr lang="en-IN" dirty="0"/>
          </a:p>
        </p:txBody>
      </p:sp>
      <p:sp>
        <p:nvSpPr>
          <p:cNvPr id="3" name="Text Placeholder 2"/>
          <p:cNvSpPr>
            <a:spLocks noGrp="1"/>
          </p:cNvSpPr>
          <p:nvPr>
            <p:ph type="body" sz="quarter" idx="13"/>
          </p:nvPr>
        </p:nvSpPr>
        <p:spPr>
          <a:xfrm>
            <a:off x="857739" y="1600201"/>
            <a:ext cx="6152661" cy="4648199"/>
          </a:xfrm>
        </p:spPr>
        <p:txBody>
          <a:bodyPr>
            <a:normAutofit lnSpcReduction="10000"/>
          </a:bodyPr>
          <a:lstStyle/>
          <a:p>
            <a:r>
              <a:rPr lang="en-US" dirty="0"/>
              <a:t>The question for which would like to have a definitive answer is whether there’s enough data</a:t>
            </a:r>
          </a:p>
          <a:p>
            <a:pPr lvl="1">
              <a:buFont typeface="Courier New" panose="02070309020205020404" pitchFamily="49" charset="0"/>
              <a:buChar char="o"/>
            </a:pPr>
            <a:r>
              <a:rPr lang="en-US" dirty="0"/>
              <a:t>However, as already found out, it’s usually not known how much data is needed to reach the goal, </a:t>
            </a:r>
          </a:p>
          <a:p>
            <a:pPr lvl="1">
              <a:buFont typeface="Courier New" panose="02070309020205020404" pitchFamily="49" charset="0"/>
              <a:buChar char="o"/>
            </a:pPr>
            <a:r>
              <a:rPr lang="en-US" dirty="0"/>
              <a:t>especially if the minimum model quality requirement is stringent</a:t>
            </a:r>
          </a:p>
          <a:p>
            <a:endParaRPr lang="en-US" dirty="0"/>
          </a:p>
          <a:p>
            <a:r>
              <a:rPr lang="en-US" dirty="0"/>
              <a:t>If have doubts about the immediate availability of sufficient data, </a:t>
            </a:r>
          </a:p>
          <a:p>
            <a:pPr lvl="1">
              <a:buFont typeface="Courier New" panose="02070309020205020404" pitchFamily="49" charset="0"/>
              <a:buChar char="o"/>
            </a:pPr>
            <a:r>
              <a:rPr lang="en-US" dirty="0"/>
              <a:t>need find out how frequently new data gets generated</a:t>
            </a:r>
          </a:p>
          <a:p>
            <a:pPr lvl="1">
              <a:buFont typeface="Courier New" panose="02070309020205020404" pitchFamily="49" charset="0"/>
              <a:buChar char="o"/>
            </a:pPr>
            <a:r>
              <a:rPr lang="en-US" dirty="0"/>
              <a:t>For some projects, can start with what’s initially available and, while working on it, new data might gradually come in</a:t>
            </a:r>
          </a:p>
          <a:p>
            <a:endParaRPr lang="en-US" dirty="0"/>
          </a:p>
          <a:p>
            <a:r>
              <a:rPr lang="en-US" dirty="0"/>
              <a:t>One practical way to find out if have collected sufficient data is to plot learning curves</a:t>
            </a:r>
          </a:p>
          <a:p>
            <a:pPr lvl="1">
              <a:buFont typeface="Courier New" panose="02070309020205020404" pitchFamily="49" charset="0"/>
              <a:buChar char="o"/>
            </a:pPr>
            <a:r>
              <a:rPr lang="en-US" dirty="0"/>
              <a:t>More specifically, plot the training and validation scores of learning algorithm for varying numbers of training examples</a:t>
            </a:r>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7010400" y="2057400"/>
            <a:ext cx="4734604" cy="3090863"/>
          </a:xfrm>
          <a:prstGeom prst="rect">
            <a:avLst/>
          </a:prstGeom>
        </p:spPr>
      </p:pic>
    </p:spTree>
    <p:extLst>
      <p:ext uri="{BB962C8B-B14F-4D97-AF65-F5344CB8AC3E}">
        <p14:creationId xmlns:p14="http://schemas.microsoft.com/office/powerpoint/2010/main" val="11978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Is the Data Useable?</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US" dirty="0"/>
              <a:t>The data quality is one of the major factors affecting the model performance</a:t>
            </a:r>
          </a:p>
          <a:p>
            <a:endParaRPr lang="en-US" dirty="0"/>
          </a:p>
          <a:p>
            <a:r>
              <a:rPr lang="en-US" dirty="0"/>
              <a:t>Imagine that want to train a model that predicts a person’s gender, given their name</a:t>
            </a:r>
          </a:p>
          <a:p>
            <a:pPr lvl="1">
              <a:buFont typeface="Courier New" panose="02070309020205020404" pitchFamily="49" charset="0"/>
              <a:buChar char="o"/>
            </a:pPr>
            <a:r>
              <a:rPr lang="en-US" dirty="0"/>
              <a:t>might acquire a dataset of people that contains gender information</a:t>
            </a:r>
          </a:p>
          <a:p>
            <a:pPr lvl="1">
              <a:buFont typeface="Courier New" panose="02070309020205020404" pitchFamily="49" charset="0"/>
              <a:buChar char="o"/>
            </a:pPr>
            <a:r>
              <a:rPr lang="en-US" dirty="0"/>
              <a:t>however, if use this dataset blindly, might realize that no matter how hard one tries to improve the quality of model</a:t>
            </a:r>
          </a:p>
          <a:p>
            <a:pPr lvl="1">
              <a:buFont typeface="Courier New" panose="02070309020205020404" pitchFamily="49" charset="0"/>
              <a:buChar char="o"/>
            </a:pPr>
            <a:r>
              <a:rPr lang="en-US" dirty="0"/>
              <a:t>its performance on new data is low. </a:t>
            </a:r>
          </a:p>
          <a:p>
            <a:endParaRPr lang="en-US" dirty="0"/>
          </a:p>
          <a:p>
            <a:r>
              <a:rPr lang="en-US" dirty="0"/>
              <a:t>A tidy dataset can </a:t>
            </a:r>
          </a:p>
          <a:p>
            <a:pPr lvl="1">
              <a:buFont typeface="Courier New" panose="02070309020205020404" pitchFamily="49" charset="0"/>
              <a:buChar char="o"/>
            </a:pPr>
            <a:r>
              <a:rPr lang="en-US" dirty="0"/>
              <a:t>have missing values - consider data imputation techniques to fill </a:t>
            </a:r>
            <a:r>
              <a:rPr lang="en-US" dirty="0" smtClean="0"/>
              <a:t>the missing </a:t>
            </a:r>
            <a:r>
              <a:rPr lang="en-US" dirty="0"/>
              <a:t>values</a:t>
            </a:r>
          </a:p>
          <a:p>
            <a:pPr lvl="1">
              <a:buFont typeface="Courier New" panose="02070309020205020404" pitchFamily="49" charset="0"/>
              <a:buChar char="o"/>
            </a:pPr>
            <a:r>
              <a:rPr lang="en-US" dirty="0"/>
              <a:t>have  magic number - 9999 or -1 </a:t>
            </a:r>
          </a:p>
          <a:p>
            <a:pPr lvl="1">
              <a:buFont typeface="Courier New" panose="02070309020205020404" pitchFamily="49" charset="0"/>
              <a:buChar char="o"/>
            </a:pPr>
            <a:r>
              <a:rPr lang="en-US" dirty="0"/>
              <a:t>contains duplicates - check why those are added </a:t>
            </a:r>
          </a:p>
          <a:p>
            <a:pPr lvl="1">
              <a:buFont typeface="Courier New" panose="02070309020205020404" pitchFamily="49" charset="0"/>
              <a:buChar char="o"/>
            </a:pPr>
            <a:r>
              <a:rPr lang="en-US" dirty="0"/>
              <a:t>have data which expired or be significantly not up to date</a:t>
            </a:r>
          </a:p>
          <a:p>
            <a:pPr lvl="1">
              <a:buFont typeface="Courier New" panose="02070309020205020404" pitchFamily="49" charset="0"/>
              <a:buChar char="o"/>
            </a:pPr>
            <a:r>
              <a:rPr lang="en-US" dirty="0"/>
              <a:t>have data which is incomplete or unrepresentative of the phenomenon</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74334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 the Data Understandable?</a:t>
            </a:r>
            <a:endParaRPr lang="en-IN" dirty="0"/>
          </a:p>
        </p:txBody>
      </p:sp>
      <p:sp>
        <p:nvSpPr>
          <p:cNvPr id="3" name="Text Placeholder 2"/>
          <p:cNvSpPr>
            <a:spLocks noGrp="1"/>
          </p:cNvSpPr>
          <p:nvPr>
            <p:ph type="body" sz="quarter" idx="13"/>
          </p:nvPr>
        </p:nvSpPr>
        <p:spPr>
          <a:xfrm>
            <a:off x="857739" y="1600201"/>
            <a:ext cx="10160000" cy="4648199"/>
          </a:xfrm>
        </p:spPr>
        <p:txBody>
          <a:bodyPr>
            <a:normAutofit fontScale="92500" lnSpcReduction="20000"/>
          </a:bodyPr>
          <a:lstStyle/>
          <a:p>
            <a:r>
              <a:rPr lang="en-US" dirty="0"/>
              <a:t>Crucial to understand from where each attribute in the dataset came</a:t>
            </a:r>
          </a:p>
          <a:p>
            <a:pPr lvl="1">
              <a:buFont typeface="Courier New" panose="02070309020205020404" pitchFamily="49" charset="0"/>
              <a:buChar char="o"/>
            </a:pPr>
            <a:r>
              <a:rPr lang="en-US" dirty="0"/>
              <a:t>equally important to understand what each attribute exactly represents</a:t>
            </a:r>
          </a:p>
          <a:p>
            <a:endParaRPr lang="en-US" dirty="0"/>
          </a:p>
          <a:p>
            <a:r>
              <a:rPr lang="en-US" dirty="0"/>
              <a:t>One frequent problem observed in practice is when the variable that the analyst tries to predict is </a:t>
            </a:r>
            <a:endParaRPr lang="en-US" dirty="0" smtClean="0"/>
          </a:p>
          <a:p>
            <a:pPr marL="0" indent="0">
              <a:buNone/>
            </a:pPr>
            <a:r>
              <a:rPr lang="en-US" dirty="0"/>
              <a:t> </a:t>
            </a:r>
            <a:r>
              <a:rPr lang="en-US" dirty="0" smtClean="0"/>
              <a:t>   found </a:t>
            </a:r>
            <a:r>
              <a:rPr lang="en-US" dirty="0"/>
              <a:t>among the features in the feature vector</a:t>
            </a:r>
          </a:p>
          <a:p>
            <a:pPr lvl="1">
              <a:buFont typeface="Courier New" panose="02070309020205020404" pitchFamily="49" charset="0"/>
              <a:buChar char="o"/>
            </a:pPr>
            <a:r>
              <a:rPr lang="en-US" dirty="0"/>
              <a:t>Imagine that working on the problem of predicting the price of a house from its attributes</a:t>
            </a:r>
          </a:p>
          <a:p>
            <a:pPr lvl="2">
              <a:buFont typeface="Courier New" panose="02070309020205020404" pitchFamily="49" charset="0"/>
              <a:buChar char="o"/>
            </a:pPr>
            <a:r>
              <a:rPr lang="en-US" dirty="0"/>
              <a:t>such as the number of bedrooms, surface, location, year of construction, and so on</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Without spending too much time analyzing each column, remove only the transaction price from the attributes </a:t>
            </a:r>
            <a:endParaRPr lang="en-US" dirty="0" smtClean="0"/>
          </a:p>
          <a:p>
            <a:pPr marL="457200" lvl="1" indent="0">
              <a:buNone/>
            </a:pPr>
            <a:r>
              <a:rPr lang="en-US" dirty="0"/>
              <a:t> </a:t>
            </a:r>
            <a:r>
              <a:rPr lang="en-US" dirty="0" smtClean="0"/>
              <a:t>    and </a:t>
            </a:r>
            <a:r>
              <a:rPr lang="en-US" dirty="0"/>
              <a:t>use that value as the target to be learnt</a:t>
            </a:r>
          </a:p>
          <a:p>
            <a:pPr lvl="2">
              <a:buFont typeface="Courier New" panose="02070309020205020404" pitchFamily="49" charset="0"/>
              <a:buChar char="o"/>
            </a:pPr>
            <a:r>
              <a:rPr lang="en-US" dirty="0"/>
              <a:t>predicts the transaction price with accuracy near 100%</a:t>
            </a:r>
          </a:p>
          <a:p>
            <a:pPr lvl="1">
              <a:buFont typeface="Courier New" panose="02070309020205020404" pitchFamily="49" charset="0"/>
              <a:buChar char="o"/>
            </a:pPr>
            <a:r>
              <a:rPr lang="en-US" dirty="0"/>
              <a:t>Model is delivered to the client, they deploy it in </a:t>
            </a:r>
            <a:r>
              <a:rPr lang="en-US" dirty="0" smtClean="0"/>
              <a:t>production</a:t>
            </a:r>
          </a:p>
          <a:p>
            <a:pPr lvl="2">
              <a:buFont typeface="Courier New" panose="02070309020205020404" pitchFamily="49" charset="0"/>
              <a:buChar char="o"/>
            </a:pPr>
            <a:r>
              <a:rPr lang="en-US" dirty="0" smtClean="0"/>
              <a:t>the </a:t>
            </a:r>
            <a:r>
              <a:rPr lang="en-US" dirty="0"/>
              <a:t>tests show that the model is wrong most of the time. </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What did happen is called data leakage (also known as target </a:t>
            </a:r>
            <a:r>
              <a:rPr lang="en-US" dirty="0" smtClean="0"/>
              <a:t>leakage)</a:t>
            </a:r>
          </a:p>
          <a:p>
            <a:pPr lvl="1">
              <a:buFont typeface="Courier New" panose="02070309020205020404" pitchFamily="49" charset="0"/>
              <a:buChar char="o"/>
            </a:pPr>
            <a:r>
              <a:rPr lang="en-US" dirty="0" smtClean="0"/>
              <a:t>After </a:t>
            </a:r>
            <a:r>
              <a:rPr lang="en-US" dirty="0"/>
              <a:t>a more careful examination of the dataset, realize that one of the columns in the spreadsheet contained </a:t>
            </a:r>
            <a:endParaRPr lang="en-US" dirty="0" smtClean="0"/>
          </a:p>
          <a:p>
            <a:pPr marL="457200" lvl="1" indent="0">
              <a:buNone/>
            </a:pPr>
            <a:r>
              <a:rPr lang="en-US" dirty="0" smtClean="0"/>
              <a:t>     the </a:t>
            </a:r>
            <a:r>
              <a:rPr lang="en-US" dirty="0"/>
              <a:t>real estate agent’s commission</a:t>
            </a:r>
          </a:p>
          <a:p>
            <a:pPr lvl="1">
              <a:buFont typeface="Courier New" panose="02070309020205020404" pitchFamily="49" charset="0"/>
              <a:buChar char="o"/>
            </a:pPr>
            <a:r>
              <a:rPr lang="en-US" dirty="0"/>
              <a:t>Of course, the model easily learned to convert this attribute into the house price perfectly</a:t>
            </a:r>
          </a:p>
          <a:p>
            <a:pPr lvl="2">
              <a:buFont typeface="Courier New" panose="02070309020205020404" pitchFamily="49" charset="0"/>
              <a:buChar char="o"/>
            </a:pPr>
            <a:r>
              <a:rPr lang="en-US" dirty="0"/>
              <a:t>However, this information is not available in the production environment before the house is sold</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661198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 the Data Reliable?</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The reliability of a dataset varies depending on the procedure used to gather that dataset</a:t>
            </a:r>
          </a:p>
          <a:p>
            <a:endParaRPr lang="en-US" dirty="0"/>
          </a:p>
          <a:p>
            <a:r>
              <a:rPr lang="en-US" dirty="0"/>
              <a:t>Can you trust the labels? </a:t>
            </a:r>
          </a:p>
          <a:p>
            <a:pPr lvl="1">
              <a:buFont typeface="Courier New" panose="02070309020205020404" pitchFamily="49" charset="0"/>
              <a:buChar char="o"/>
            </a:pPr>
            <a:r>
              <a:rPr lang="en-US" dirty="0"/>
              <a:t>If the data was produced by the workers on Mechanical Turk , then the reliability of such data might be very low</a:t>
            </a:r>
          </a:p>
          <a:p>
            <a:pPr lvl="1">
              <a:buFont typeface="Courier New" panose="02070309020205020404" pitchFamily="49" charset="0"/>
              <a:buChar char="o"/>
            </a:pPr>
            <a:r>
              <a:rPr lang="en-US" dirty="0"/>
              <a:t>In some cases, the labels assigned to feature vectors might be obtained as a majority vote</a:t>
            </a:r>
          </a:p>
          <a:p>
            <a:pPr lvl="1">
              <a:buFont typeface="Courier New" panose="02070309020205020404" pitchFamily="49" charset="0"/>
              <a:buChar char="o"/>
            </a:pPr>
            <a:r>
              <a:rPr lang="en-US" dirty="0"/>
              <a:t>better to do additional </a:t>
            </a:r>
            <a:r>
              <a:rPr lang="en-US" dirty="0" smtClean="0"/>
              <a:t>validation </a:t>
            </a:r>
            <a:r>
              <a:rPr lang="en-US" dirty="0"/>
              <a:t>of quality on a small random sample of the </a:t>
            </a:r>
            <a:r>
              <a:rPr lang="en-US" dirty="0" smtClean="0"/>
              <a:t>dataset</a:t>
            </a:r>
          </a:p>
          <a:p>
            <a:pPr lvl="1">
              <a:buFont typeface="Courier New" panose="02070309020205020404" pitchFamily="49" charset="0"/>
              <a:buChar char="o"/>
            </a:pPr>
            <a:endParaRPr lang="en-US" dirty="0"/>
          </a:p>
          <a:p>
            <a:pPr lvl="1">
              <a:buFont typeface="Courier New" panose="02070309020205020404" pitchFamily="49" charset="0"/>
              <a:buChar char="o"/>
            </a:pPr>
            <a:endParaRPr lang="en-US" dirty="0" smtClean="0"/>
          </a:p>
          <a:p>
            <a:pPr lvl="1">
              <a:buFont typeface="Courier New" panose="02070309020205020404" pitchFamily="49" charset="0"/>
              <a:buChar char="o"/>
            </a:pPr>
            <a:endParaRPr lang="en-US" dirty="0"/>
          </a:p>
          <a:p>
            <a:r>
              <a:rPr lang="en-US" dirty="0"/>
              <a:t>The reliability of labels can also be affected by the delayed or indirect nature of the label.</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924610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 the Data Reliable</a:t>
            </a:r>
            <a:r>
              <a:rPr lang="en-IN" dirty="0" smtClean="0"/>
              <a:t>?(2)</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The label is considered delayed when the feature vector to which the label was assigned </a:t>
            </a:r>
          </a:p>
          <a:p>
            <a:pPr marL="0" indent="0">
              <a:buNone/>
            </a:pPr>
            <a:r>
              <a:rPr lang="en-US" dirty="0" smtClean="0"/>
              <a:t>    represents </a:t>
            </a:r>
            <a:r>
              <a:rPr lang="en-US" dirty="0"/>
              <a:t>something that happened significantly earlier than the time of label observation</a:t>
            </a:r>
          </a:p>
          <a:p>
            <a:endParaRPr lang="en-US" dirty="0"/>
          </a:p>
          <a:p>
            <a:r>
              <a:rPr lang="en-US" dirty="0"/>
              <a:t>Take the churn prediction problem</a:t>
            </a:r>
          </a:p>
          <a:p>
            <a:pPr lvl="1">
              <a:buFont typeface="Courier New" panose="02070309020205020404" pitchFamily="49" charset="0"/>
              <a:buChar char="o"/>
            </a:pPr>
            <a:r>
              <a:rPr lang="en-US" dirty="0"/>
              <a:t>a feature vector describing a customer, and want to predict whether the customer will leave at some point in the future </a:t>
            </a:r>
          </a:p>
          <a:p>
            <a:pPr lvl="2">
              <a:buFont typeface="Courier New" panose="02070309020205020404" pitchFamily="49" charset="0"/>
              <a:buChar char="o"/>
            </a:pPr>
            <a:r>
              <a:rPr lang="en-US" dirty="0"/>
              <a:t>typically six months to one year from now</a:t>
            </a:r>
          </a:p>
          <a:p>
            <a:pPr lvl="1">
              <a:buFont typeface="Courier New" panose="02070309020205020404" pitchFamily="49" charset="0"/>
              <a:buChar char="o"/>
            </a:pPr>
            <a:r>
              <a:rPr lang="en-US" dirty="0"/>
              <a:t>feature vector represents what we know about the customer now, but the label (“left” or “stayed”) will be assigned in the future</a:t>
            </a:r>
          </a:p>
          <a:p>
            <a:pPr lvl="1">
              <a:buFont typeface="Courier New" panose="02070309020205020404" pitchFamily="49" charset="0"/>
              <a:buChar char="o"/>
            </a:pPr>
            <a:r>
              <a:rPr lang="en-US" dirty="0"/>
              <a:t>This is an important property, because between now and the future, many events, not reflected in our feature vector might happen which would affect the customer’s decision to stay or leave. </a:t>
            </a:r>
          </a:p>
          <a:p>
            <a:pPr lvl="2">
              <a:buFont typeface="Courier New" panose="02070309020205020404" pitchFamily="49" charset="0"/>
              <a:buChar char="o"/>
            </a:pPr>
            <a:r>
              <a:rPr lang="en-US" dirty="0"/>
              <a:t>Therefore delayed labels make our data less reliable</a:t>
            </a:r>
            <a:endParaRPr lang="en-IN" dirty="0"/>
          </a:p>
        </p:txBody>
      </p:sp>
      <p:sp>
        <p:nvSpPr>
          <p:cNvPr id="4" name="Text Placeholder 3"/>
          <p:cNvSpPr>
            <a:spLocks noGrp="1"/>
          </p:cNvSpPr>
          <p:nvPr>
            <p:ph type="body" sz="quarter" idx="14"/>
          </p:nvPr>
        </p:nvSpPr>
        <p:spPr/>
        <p:txBody>
          <a:bodyPr/>
          <a:lstStyle/>
          <a:p>
            <a:r>
              <a:rPr lang="en-IN" dirty="0" smtClean="0"/>
              <a:t>Delayed labels</a:t>
            </a:r>
            <a:endParaRPr lang="en-IN" dirty="0"/>
          </a:p>
        </p:txBody>
      </p:sp>
    </p:spTree>
    <p:extLst>
      <p:ext uri="{BB962C8B-B14F-4D97-AF65-F5344CB8AC3E}">
        <p14:creationId xmlns:p14="http://schemas.microsoft.com/office/powerpoint/2010/main" val="1784722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 the Data Reliable</a:t>
            </a:r>
            <a:r>
              <a:rPr lang="en-IN" dirty="0" smtClean="0"/>
              <a:t>?(3)</a:t>
            </a:r>
            <a:endParaRPr lang="en-IN" dirty="0"/>
          </a:p>
        </p:txBody>
      </p:sp>
      <p:sp>
        <p:nvSpPr>
          <p:cNvPr id="3" name="Text Placeholder 2"/>
          <p:cNvSpPr>
            <a:spLocks noGrp="1"/>
          </p:cNvSpPr>
          <p:nvPr>
            <p:ph type="body" sz="quarter" idx="13"/>
          </p:nvPr>
        </p:nvSpPr>
        <p:spPr>
          <a:xfrm>
            <a:off x="857738" y="1600201"/>
            <a:ext cx="10267461" cy="4648199"/>
          </a:xfrm>
        </p:spPr>
        <p:txBody>
          <a:bodyPr>
            <a:normAutofit/>
          </a:bodyPr>
          <a:lstStyle/>
          <a:p>
            <a:r>
              <a:rPr lang="en-US" dirty="0"/>
              <a:t>Whether a label is direct or indirect also affects reliability, depending, of course, on what we are trying to predict. </a:t>
            </a:r>
          </a:p>
          <a:p>
            <a:endParaRPr lang="en-US" dirty="0" smtClean="0"/>
          </a:p>
          <a:p>
            <a:r>
              <a:rPr lang="en-US" dirty="0" smtClean="0"/>
              <a:t>For </a:t>
            </a:r>
            <a:r>
              <a:rPr lang="en-US" dirty="0"/>
              <a:t>example, </a:t>
            </a:r>
          </a:p>
          <a:p>
            <a:pPr lvl="1">
              <a:buFont typeface="Courier New" panose="02070309020205020404" pitchFamily="49" charset="0"/>
              <a:buChar char="o"/>
            </a:pPr>
            <a:r>
              <a:rPr lang="en-US" dirty="0"/>
              <a:t>let’s say goal is to predict whether the website visitor will be interested in a webpage</a:t>
            </a:r>
          </a:p>
          <a:p>
            <a:pPr lvl="2">
              <a:buFont typeface="Courier New" panose="02070309020205020404" pitchFamily="49" charset="0"/>
              <a:buChar char="o"/>
            </a:pPr>
            <a:r>
              <a:rPr lang="en-US" dirty="0"/>
              <a:t>might acquire a certain dataset containing information about users, webpages, and </a:t>
            </a:r>
            <a:r>
              <a:rPr lang="en-US" dirty="0" smtClean="0"/>
              <a:t>labels </a:t>
            </a:r>
          </a:p>
          <a:p>
            <a:pPr marL="914400" lvl="2" indent="0">
              <a:buNone/>
            </a:pPr>
            <a:r>
              <a:rPr lang="en-US" dirty="0" smtClean="0"/>
              <a:t>“interested</a:t>
            </a:r>
            <a:r>
              <a:rPr lang="en-US" dirty="0"/>
              <a:t>”/“</a:t>
            </a:r>
            <a:r>
              <a:rPr lang="en-US" dirty="0" err="1"/>
              <a:t>not_interested</a:t>
            </a:r>
            <a:r>
              <a:rPr lang="en-US" dirty="0"/>
              <a:t>” reflecting whether a </a:t>
            </a:r>
            <a:r>
              <a:rPr lang="en-US" dirty="0" smtClean="0"/>
              <a:t>specific user </a:t>
            </a:r>
            <a:r>
              <a:rPr lang="en-US" dirty="0"/>
              <a:t>was interested in a particular </a:t>
            </a:r>
            <a:r>
              <a:rPr lang="en-US" dirty="0" smtClean="0"/>
              <a:t>webpage</a:t>
            </a:r>
          </a:p>
          <a:p>
            <a:pPr marL="914400" lvl="2" indent="0">
              <a:buNone/>
            </a:pPr>
            <a:endParaRPr lang="en-US" dirty="0"/>
          </a:p>
          <a:p>
            <a:pPr lvl="1">
              <a:buFont typeface="Courier New" panose="02070309020205020404" pitchFamily="49" charset="0"/>
              <a:buChar char="o"/>
            </a:pPr>
            <a:r>
              <a:rPr lang="en-US" dirty="0"/>
              <a:t>A direct label would indeed indicate interest, while an indirect label could suggest some interest. </a:t>
            </a:r>
          </a:p>
          <a:p>
            <a:pPr lvl="2">
              <a:buFont typeface="Courier New" panose="02070309020205020404" pitchFamily="49" charset="0"/>
              <a:buChar char="o"/>
            </a:pPr>
            <a:r>
              <a:rPr lang="en-US" dirty="0"/>
              <a:t>if the user pressed the “Like” button, have the direct indicator of interest</a:t>
            </a:r>
          </a:p>
          <a:p>
            <a:pPr lvl="2">
              <a:buFont typeface="Courier New" panose="02070309020205020404" pitchFamily="49" charset="0"/>
              <a:buChar char="o"/>
            </a:pPr>
            <a:r>
              <a:rPr lang="en-US" dirty="0"/>
              <a:t>if the user only clicked on the link, this could be an indicator of some interest, but it’s an indirect indicator</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The user could have clicked by mistake, or because the link text was a clickbait, we cannot know for sure</a:t>
            </a:r>
          </a:p>
          <a:p>
            <a:pPr lvl="2">
              <a:buFont typeface="Courier New" panose="02070309020205020404" pitchFamily="49" charset="0"/>
              <a:buChar char="o"/>
            </a:pPr>
            <a:r>
              <a:rPr lang="en-US" dirty="0"/>
              <a:t>If the label is indirect, this also makes such data less reliable</a:t>
            </a:r>
          </a:p>
          <a:p>
            <a:pPr lvl="2">
              <a:buFont typeface="Courier New" panose="02070309020205020404" pitchFamily="49" charset="0"/>
              <a:buChar char="o"/>
            </a:pPr>
            <a:r>
              <a:rPr lang="en-US" dirty="0"/>
              <a:t>Of course, it’s less reliable for predicting the interest, but can be perfectly reliable for predicting clicks</a:t>
            </a:r>
          </a:p>
          <a:p>
            <a:pPr lvl="1">
              <a:buFont typeface="Courier New" panose="02070309020205020404" pitchFamily="49" charset="0"/>
              <a:buChar char="o"/>
            </a:pPr>
            <a:endParaRPr lang="en-IN" dirty="0"/>
          </a:p>
        </p:txBody>
      </p:sp>
      <p:sp>
        <p:nvSpPr>
          <p:cNvPr id="4" name="Text Placeholder 3"/>
          <p:cNvSpPr>
            <a:spLocks noGrp="1"/>
          </p:cNvSpPr>
          <p:nvPr>
            <p:ph type="body" sz="quarter" idx="14"/>
          </p:nvPr>
        </p:nvSpPr>
        <p:spPr/>
        <p:txBody>
          <a:bodyPr/>
          <a:lstStyle/>
          <a:p>
            <a:r>
              <a:rPr lang="en-IN" dirty="0" smtClean="0"/>
              <a:t>Direct </a:t>
            </a:r>
            <a:r>
              <a:rPr lang="en-IN" dirty="0"/>
              <a:t>or </a:t>
            </a:r>
            <a:r>
              <a:rPr lang="en-IN" dirty="0" smtClean="0"/>
              <a:t>indirect labels</a:t>
            </a:r>
            <a:endParaRPr lang="en-IN" dirty="0"/>
          </a:p>
        </p:txBody>
      </p:sp>
    </p:spTree>
    <p:extLst>
      <p:ext uri="{BB962C8B-B14F-4D97-AF65-F5344CB8AC3E}">
        <p14:creationId xmlns:p14="http://schemas.microsoft.com/office/powerpoint/2010/main" val="860281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3187</TotalTime>
  <Words>1382</Words>
  <Application>Microsoft Office PowerPoint</Application>
  <PresentationFormat>Widescreen</PresentationFormat>
  <Paragraphs>137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Courier New</vt:lpstr>
      <vt:lpstr>Helvetica</vt:lpstr>
      <vt:lpstr>Helvetica Light</vt:lpstr>
      <vt:lpstr>Office Theme</vt:lpstr>
      <vt:lpstr>Questions About the Data</vt:lpstr>
      <vt:lpstr>Need</vt:lpstr>
      <vt:lpstr>Is the Data Accessible?</vt:lpstr>
      <vt:lpstr> Is the Data Sizeable?</vt:lpstr>
      <vt:lpstr> Is the Data Useable?</vt:lpstr>
      <vt:lpstr>Is the Data Understandable?</vt:lpstr>
      <vt:lpstr>Is the Data Reliable?</vt:lpstr>
      <vt:lpstr>Is the Data Reliable?(2)</vt:lpstr>
      <vt:lpstr>Is the Data Reliable?(3)</vt:lpstr>
      <vt:lpstr>Is the Data Reliable?(4)</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240</cp:revision>
  <dcterms:created xsi:type="dcterms:W3CDTF">2018-10-16T06:13:57Z</dcterms:created>
  <dcterms:modified xsi:type="dcterms:W3CDTF">2023-05-08T04:46:43Z</dcterms:modified>
</cp:coreProperties>
</file>